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4" r:id="rId4"/>
    <p:sldId id="258" r:id="rId5"/>
    <p:sldId id="281" r:id="rId6"/>
    <p:sldId id="279" r:id="rId7"/>
    <p:sldId id="277" r:id="rId8"/>
    <p:sldId id="271" r:id="rId9"/>
    <p:sldId id="266" r:id="rId10"/>
    <p:sldId id="274" r:id="rId11"/>
    <p:sldId id="276" r:id="rId12"/>
    <p:sldId id="280" r:id="rId13"/>
    <p:sldId id="267" r:id="rId14"/>
    <p:sldId id="282" r:id="rId15"/>
    <p:sldId id="269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02" d="100"/>
          <a:sy n="102" d="100"/>
        </p:scale>
        <p:origin x="138" y="396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32447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30081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32447</c:v>
                </c:pt>
                <c:pt idx="1">
                  <c:v>30081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Младший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AD-407B-902E-11AAC2DDDA8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AD-407B-902E-11AAC2DDDA89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0 ставки</c:v>
                </c:pt>
                <c:pt idx="1">
                  <c:v>Свободно 0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AD-407B-902E-11AAC2DDD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6074951147596781"/>
          <c:w val="0.66981479571052949"/>
          <c:h val="0.18944605065763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0.23935882124208421"/>
                  <c:y val="-1.1622082811458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47-4169-BEC4-9CDD522FA33D}"/>
                </c:ext>
              </c:extLst>
            </c:dLbl>
            <c:dLbl>
              <c:idx val="1"/>
              <c:layout>
                <c:manualLayout>
                  <c:x val="-1.6796910131678531E-2"/>
                  <c:y val="-7.7480552076387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47-4169-BEC4-9CDD522FA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138,25 ставки</c:v>
                </c:pt>
                <c:pt idx="1">
                  <c:v>Свободно 7,75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138.25</c:v>
                </c:pt>
                <c:pt idx="1">
                  <c:v>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09189455139907"/>
          <c:y val="0.76462353907978708"/>
          <c:w val="0.75380017299665114"/>
          <c:h val="0.1971941058652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757611869153338E-2"/>
                  <c:y val="2.6778988778087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1.0160153556745346E-2"/>
                  <c:y val="1.220539215500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7.5071240834215271E-3"/>
                  <c:y val="8.35818110893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3.002849633368621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0"/>
                  <c:y val="3.092259912084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 г</c:v>
                </c:pt>
                <c:pt idx="1">
                  <c:v>2024 г</c:v>
                </c:pt>
                <c:pt idx="2">
                  <c:v>I квартал 2025 г</c:v>
                </c:pt>
                <c:pt idx="3">
                  <c:v>II квартал 2025 г</c:v>
                </c:pt>
                <c:pt idx="4">
                  <c:v>III квартал 2025 г</c:v>
                </c:pt>
                <c:pt idx="5">
                  <c:v>IV квартал 2025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94</c:v>
                </c:pt>
                <c:pt idx="1">
                  <c:v>95.5</c:v>
                </c:pt>
                <c:pt idx="2">
                  <c:v>97.63</c:v>
                </c:pt>
                <c:pt idx="3">
                  <c:v>99.44</c:v>
                </c:pt>
                <c:pt idx="4">
                  <c:v>99.33</c:v>
                </c:pt>
                <c:pt idx="5">
                  <c:v>98.4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757611869153338E-2"/>
                  <c:y val="-3.611706157670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 г</c:v>
                </c:pt>
                <c:pt idx="1">
                  <c:v>2024 г</c:v>
                </c:pt>
                <c:pt idx="2">
                  <c:v>I квартал 2025 г</c:v>
                </c:pt>
                <c:pt idx="3">
                  <c:v>II квартал 2025 г</c:v>
                </c:pt>
                <c:pt idx="4">
                  <c:v>III квартал 2025 г</c:v>
                </c:pt>
                <c:pt idx="5">
                  <c:v>IV квартал 2025 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95.3</c:v>
                </c:pt>
                <c:pt idx="1">
                  <c:v>96.7</c:v>
                </c:pt>
                <c:pt idx="2">
                  <c:v>98.17</c:v>
                </c:pt>
                <c:pt idx="3">
                  <c:v>99.66</c:v>
                </c:pt>
                <c:pt idx="4">
                  <c:v>99.9</c:v>
                </c:pt>
                <c:pt idx="5">
                  <c:v>99.57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757611869153338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1.0160153556745346E-2"/>
                  <c:y val="2.532709067645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5.5051607317559062E-17"/>
                  <c:y val="4.056305102712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2.1019947433580276E-2"/>
                  <c:y val="2.5995832869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0"/>
                  <c:y val="-2.072861604650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 г</c:v>
                </c:pt>
                <c:pt idx="1">
                  <c:v>2024 г</c:v>
                </c:pt>
                <c:pt idx="2">
                  <c:v>I квартал 2025 г</c:v>
                </c:pt>
                <c:pt idx="3">
                  <c:v>II квартал 2025 г</c:v>
                </c:pt>
                <c:pt idx="4">
                  <c:v>III квартал 2025 г</c:v>
                </c:pt>
                <c:pt idx="5">
                  <c:v>IV квартал 2025 г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94.9</c:v>
                </c:pt>
                <c:pt idx="1">
                  <c:v>94.7</c:v>
                </c:pt>
                <c:pt idx="2">
                  <c:v>95.3</c:v>
                </c:pt>
                <c:pt idx="3">
                  <c:v>97.63</c:v>
                </c:pt>
                <c:pt idx="4">
                  <c:v>97.54</c:v>
                </c:pt>
                <c:pt idx="5">
                  <c:v>98.5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0398464"/>
        <c:axId val="129685696"/>
      </c:lineChart>
      <c:catAx>
        <c:axId val="15039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29685696"/>
        <c:crosses val="autoZero"/>
        <c:auto val="1"/>
        <c:lblAlgn val="ctr"/>
        <c:lblOffset val="100"/>
        <c:noMultiLvlLbl val="0"/>
      </c:catAx>
      <c:valAx>
        <c:axId val="12968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39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0.1200997663752897"/>
                  <c:y val="3.84101289218585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390993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2F-4665-A8E3-4125F5B719FF}"/>
                </c:ext>
              </c:extLst>
            </c:dLbl>
            <c:dLbl>
              <c:idx val="1"/>
              <c:layout>
                <c:manualLayout>
                  <c:x val="-5.2670446202219397E-2"/>
                  <c:y val="-0.283367452073413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376406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2F-4665-A8E3-4125F5B719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390993</c:v>
                </c:pt>
                <c:pt idx="1">
                  <c:v>376406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4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A4-4DD5-AAD1-93CF23F23E31}"/>
              </c:ext>
            </c:extLst>
          </c:dPt>
          <c:dLbls>
            <c:dLbl>
              <c:idx val="0"/>
              <c:layout>
                <c:manualLayout>
                  <c:x val="0.12592956687311049"/>
                  <c:y val="-2.00794444716359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A4-4DD5-AAD1-93CF23F23E3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4-4DD5-AAD1-93CF23F23E3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4-4DD5-AAD1-93CF23F23E31}"/>
                </c:ext>
              </c:extLst>
            </c:dLbl>
            <c:dLbl>
              <c:idx val="3"/>
              <c:layout>
                <c:manualLayout>
                  <c:x val="-7.2352396048027318E-2"/>
                  <c:y val="6.51036611219785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6A4-4DD5-AAD1-93CF23F23E31}"/>
                </c:ext>
              </c:extLst>
            </c:dLbl>
            <c:dLbl>
              <c:idx val="4"/>
              <c:layout>
                <c:manualLayout>
                  <c:x val="-8.8430706280922283E-2"/>
                  <c:y val="1.92295107120250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6A4-4DD5-AAD1-93CF23F23E31}"/>
                </c:ext>
              </c:extLst>
            </c:dLbl>
            <c:dLbl>
              <c:idx val="5"/>
              <c:layout>
                <c:manualLayout>
                  <c:x val="-2.8137042907566176E-2"/>
                  <c:y val="-6.98122556543555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6A4-4DD5-AAD1-93CF23F23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 288077</c:v>
                </c:pt>
                <c:pt idx="1">
                  <c:v>диспансеризация 2792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 4335</c:v>
                </c:pt>
                <c:pt idx="5">
                  <c:v>прочие 83994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288077</c:v>
                </c:pt>
                <c:pt idx="1">
                  <c:v>2792</c:v>
                </c:pt>
                <c:pt idx="2">
                  <c:v>0</c:v>
                </c:pt>
                <c:pt idx="3">
                  <c:v>0</c:v>
                </c:pt>
                <c:pt idx="4">
                  <c:v>4335</c:v>
                </c:pt>
                <c:pt idx="5">
                  <c:v>83994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2"/>
          <c:y val="0.46168496883669469"/>
          <c:w val="0.55454091993254717"/>
          <c:h val="0.50579472793595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F-4AA1-9543-E2968FC660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F-4AA1-9543-E2968FC660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BF-4AA1-9543-E2968FC6601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F37-4A31-956F-C91091EDAD3F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37-4A31-956F-C91091EDAD3F}"/>
              </c:ext>
            </c:extLst>
          </c:dPt>
          <c:dLbls>
            <c:dLbl>
              <c:idx val="0"/>
              <c:layout>
                <c:manualLayout>
                  <c:x val="5.2301923468708314E-3"/>
                  <c:y val="-7.10770270959221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BF-4AA1-9543-E2968FC66016}"/>
                </c:ext>
              </c:extLst>
            </c:dLbl>
            <c:dLbl>
              <c:idx val="1"/>
              <c:layout>
                <c:manualLayout>
                  <c:x val="0.14864666866051321"/>
                  <c:y val="-5.48069709910246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5BF-4AA1-9543-E2968FC66016}"/>
                </c:ext>
              </c:extLst>
            </c:dLbl>
            <c:dLbl>
              <c:idx val="2"/>
              <c:layout>
                <c:manualLayout>
                  <c:x val="2.8659267398033338E-2"/>
                  <c:y val="-7.89031261911062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5BF-4AA1-9543-E2968FC66016}"/>
                </c:ext>
              </c:extLst>
            </c:dLbl>
            <c:dLbl>
              <c:idx val="3"/>
              <c:layout>
                <c:manualLayout>
                  <c:x val="-8.4293553960991086E-2"/>
                  <c:y val="-4.12350782589835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F37-4A31-956F-C91091EDAD3F}"/>
                </c:ext>
              </c:extLst>
            </c:dLbl>
            <c:dLbl>
              <c:idx val="4"/>
              <c:layout>
                <c:manualLayout>
                  <c:x val="-8.8307532721038307E-2"/>
                  <c:y val="-4.5358586084881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F37-4A31-956F-C91091EDA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неотложные 2753</c:v>
                </c:pt>
                <c:pt idx="1">
                  <c:v>активные 10379</c:v>
                </c:pt>
                <c:pt idx="2">
                  <c:v>диспансерное наблюдение 4778</c:v>
                </c:pt>
                <c:pt idx="3">
                  <c:v>первичное в поликлинике 171915</c:v>
                </c:pt>
                <c:pt idx="4">
                  <c:v>повторное в поликлинике 153428
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2753</c:v>
                </c:pt>
                <c:pt idx="1">
                  <c:v>10379</c:v>
                </c:pt>
                <c:pt idx="2">
                  <c:v>4778</c:v>
                </c:pt>
                <c:pt idx="3">
                  <c:v>171915</c:v>
                </c:pt>
                <c:pt idx="4">
                  <c:v>153428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BF-4AA1-9543-E2968FC660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45560740757461"/>
          <c:y val="0.52807976072268736"/>
          <c:w val="0.76157493118209785"/>
          <c:h val="0.46806621397548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3942130997448E-2"/>
          <c:y val="0.20322121979451233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4A-44EC-B53B-D2ACFF54034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4A-44EC-B53B-D2ACFF5403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189</c:v>
                </c:pt>
                <c:pt idx="1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4A-44EC-B53B-D2ACFF54034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4A-44EC-B53B-D2ACFF5403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151</c:v>
                </c:pt>
                <c:pt idx="1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164190720"/>
        <c:axId val="142158080"/>
      </c:barChart>
      <c:catAx>
        <c:axId val="16419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158080"/>
        <c:crosses val="autoZero"/>
        <c:auto val="1"/>
        <c:lblAlgn val="ctr"/>
        <c:lblOffset val="100"/>
        <c:noMultiLvlLbl val="0"/>
      </c:catAx>
      <c:valAx>
        <c:axId val="1421580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419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18E-4"/>
          <c:y val="3.857469046148012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B0-4418-A576-50E8CEDDAC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74348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B0-4418-A576-50E8CEDDAC3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3652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86-4027-BC76-EFF8F28A31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6148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C3-497C-B2F0-B3C7CD5F16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6945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C3-497C-B2F0-B3C7CD5F1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725</c:v>
                </c:pt>
                <c:pt idx="1">
                  <c:v>74348</c:v>
                </c:pt>
                <c:pt idx="2">
                  <c:v>3652</c:v>
                </c:pt>
                <c:pt idx="3">
                  <c:v>6148</c:v>
                </c:pt>
                <c:pt idx="4">
                  <c:v>6945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714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B0-49BD-B439-894DEB8D90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72508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B0-49BD-B439-894DEB8D90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3542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B0-49BD-B439-894DEB8D90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6291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B0-49BD-B439-894DEB8D900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7227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B0-49BD-B439-894DEB8D90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714</c:v>
                </c:pt>
                <c:pt idx="1">
                  <c:v>72508</c:v>
                </c:pt>
                <c:pt idx="2">
                  <c:v>3542</c:v>
                </c:pt>
                <c:pt idx="3">
                  <c:v>6291</c:v>
                </c:pt>
                <c:pt idx="4">
                  <c:v>7227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3940992"/>
        <c:axId val="32461312"/>
      </c:barChart>
      <c:catAx>
        <c:axId val="33940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461312"/>
        <c:crosses val="autoZero"/>
        <c:auto val="1"/>
        <c:lblAlgn val="ctr"/>
        <c:lblOffset val="100"/>
        <c:noMultiLvlLbl val="0"/>
      </c:catAx>
      <c:valAx>
        <c:axId val="324613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394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0.19946543638008477"/>
                  <c:y val="1.16220828114581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9B-45D1-9EC2-BB532AB48355}"/>
                </c:ext>
              </c:extLst>
            </c:dLbl>
            <c:dLbl>
              <c:idx val="1"/>
              <c:layout>
                <c:manualLayout>
                  <c:x val="-5.2490860803826027E-2"/>
                  <c:y val="-6.97324968687485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11446611752133"/>
                      <c:h val="0.19219050942547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9B-45D1-9EC2-BB532AB48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186 ставки</c:v>
                </c:pt>
                <c:pt idx="1">
                  <c:v>Свободно 12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29847477264431"/>
          <c:y val="0.76074951147596781"/>
          <c:w val="0.78739432391109987"/>
          <c:h val="0.21213229529729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0.1994652710545389"/>
                  <c:y val="1.74334292587307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22-4135-9A26-7131A1C6B15A}"/>
                </c:ext>
              </c:extLst>
            </c:dLbl>
            <c:dLbl>
              <c:idx val="1"/>
              <c:layout>
                <c:manualLayout>
                  <c:x val="-8.6085011718274693E-2"/>
                  <c:y val="-5.61734002553807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81112151559875"/>
                      <c:h val="0.18738671519674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22-4135-9A26-7131A1C6B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194,25 ставок</c:v>
                </c:pt>
                <c:pt idx="1">
                  <c:v>Свободно 8,75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194.25</c:v>
                </c:pt>
                <c:pt idx="1">
                  <c:v>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6897011443173"/>
          <c:y val="0.76462353907978708"/>
          <c:w val="0.77479651731818144"/>
          <c:h val="0.20051021248583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0.03883</cdr:x>
      <cdr:y>0.08037</cdr:y>
    </cdr:from>
    <cdr:to>
      <cdr:x>0.21417</cdr:x>
      <cdr:y>0.14179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348" y="352656"/>
          <a:ext cx="864092" cy="26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120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0.36566</cdr:x>
      <cdr:y>0.09089</cdr:y>
    </cdr:from>
    <cdr:to>
      <cdr:x>0.55444</cdr:x>
      <cdr:y>0.16454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01995" y="398806"/>
          <a:ext cx="930346" cy="323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0.36649</cdr:x>
      <cdr:y>0.08037</cdr:y>
    </cdr:from>
    <cdr:to>
      <cdr:x>0.55204</cdr:x>
      <cdr:y>0.16283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6108" y="352639"/>
          <a:ext cx="914400" cy="361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116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0.68295</cdr:x>
      <cdr:y>0.81239</cdr:y>
    </cdr:from>
    <cdr:to>
      <cdr:x>0.84751</cdr:x>
      <cdr:y>0.91066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65667" y="3564709"/>
          <a:ext cx="810947" cy="431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Опека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0.02228</cdr:x>
      <cdr:y>0</cdr:y>
    </cdr:from>
    <cdr:to>
      <cdr:x>0.8911</cdr:x>
      <cdr:y>0.13018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382" y="0"/>
          <a:ext cx="2627604" cy="42676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chart" Target="../charts/char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33461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395004" y="3717032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805790" y="4941168"/>
            <a:ext cx="6122858" cy="1647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 30 ДЗМ» Чернова К.В. за 2025 год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3"/>
            <a:ext cx="4554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191344" y="1188137"/>
            <a:ext cx="11305331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пациентом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3212641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775179" y="1866328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374870" y="1853495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020351" y="1839467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518402" y="1914579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3212641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1620763" y="2991531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94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182265" y="1845261"/>
            <a:ext cx="1396869" cy="2067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2025 год</a:t>
            </a:r>
          </a:p>
          <a:p>
            <a:pPr algn="ctr"/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475</a:t>
            </a:r>
          </a:p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3212641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137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775179" y="298481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6374945" y="298636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102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8020351" y="2972332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162076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4775029" y="2438105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6379288" y="2425272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8027151" y="241124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743298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87" y="156736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3336813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4894518" y="1434547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500396" y="1421714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8145727" y="1407686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26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24" y="1636260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70" y="1623427"/>
            <a:ext cx="482150" cy="48215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61" y="1609399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96400" y="1853495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9696400" y="298636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9703200" y="2425272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39" name="Овал 38"/>
          <p:cNvSpPr/>
          <p:nvPr/>
        </p:nvSpPr>
        <p:spPr>
          <a:xfrm>
            <a:off x="9821776" y="1421714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10" y="1623427"/>
            <a:ext cx="482150" cy="4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6402" y="1584970"/>
            <a:ext cx="540067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731366" y="1700808"/>
            <a:ext cx="5328592" cy="302433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16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Лор-комбайн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 ед.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Рабочее место офтальмолога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ед.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ЭЭГ        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ед. 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1 ед.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Спирограф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5 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Кабинет охраны зрения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32767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404664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5328592" cy="4203847"/>
          </a:xfrm>
        </p:spPr>
        <p:txBody>
          <a:bodyPr>
            <a:normAutofit fontScale="92500"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Психиатрическую помощь детское население получает на базе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ГБУЗ «Научно-практический центр психического здоровья детей и подростков им. Г.Е. Сухаревой Департамента здравоохранения г. Москвы»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(врачи ведут прием на базе ГБУЗ «ДГП № 30 ДЗМ»)</a:t>
            </a:r>
            <a:endParaRPr lang="ru-RU" sz="1400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Наркологическую помощь население получает  на базе МНПЦ Наркологии наркологический диспансер № 8</a:t>
            </a:r>
            <a:endParaRPr lang="ru-RU" sz="1400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Консультацию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дерматовенеролога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детское население получает на базе Филиала МНПЦДК ДЗМ "Кутузовский"</a:t>
            </a:r>
            <a:endParaRPr lang="ru-RU" sz="1400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Оказание травматологической помощи детям проводится на базе: ГБУЗ «ДГП №130 ДЗМ» филиал №1, а также в НИИ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НДХиТ</a:t>
            </a:r>
            <a:endParaRPr lang="ru-RU" sz="1400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Оказание помощи по профилю фтизиатрия осуществляется на базе ГБУЗ «МНПЦ борьбы с туберкулезом ДЗМ» Филиал по ЦАО и ЗАО (врачи также ведут прием на базе ГБУЗ «ДГП № 30 ДЗМ»)</a:t>
            </a:r>
            <a:endParaRPr lang="ru-RU" sz="1400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Стоматологическая помощь оказывается на базе ДСП №  28 (ДГП № 30, Филиал № 3, Филиал № 5) в ДСП № 54 (Филиал № 4), ДСП № 63 (Филиал № 1, Филиал № 2)</a:t>
            </a:r>
          </a:p>
          <a:p>
            <a:r>
              <a:rPr lang="ru-RU" sz="1400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Компьютерная томография детскому населению проводится в ГБУЗ «ДП № 110, ДЗМ» , МРТ в ГБУЗ «ДГП № 125 ДЗМ»</a:t>
            </a: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3" y="-31546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2025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31236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88619693"/>
              </p:ext>
            </p:extLst>
          </p:nvPr>
        </p:nvGraphicFramePr>
        <p:xfrm>
          <a:off x="695325" y="1446902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633922258"/>
              </p:ext>
            </p:extLst>
          </p:nvPr>
        </p:nvGraphicFramePr>
        <p:xfrm>
          <a:off x="3249244" y="1424751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942175548"/>
              </p:ext>
            </p:extLst>
          </p:nvPr>
        </p:nvGraphicFramePr>
        <p:xfrm>
          <a:off x="6032421" y="1432734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745077360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198</a:t>
            </a:r>
            <a:endParaRPr lang="ru-RU" sz="2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6668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203</a:t>
            </a:r>
            <a:endParaRPr lang="ru-RU" sz="2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endParaRPr lang="ru-RU" sz="2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146</a:t>
            </a:r>
            <a:endParaRPr lang="ru-RU" sz="2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2025 год принято 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63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уволено –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101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/>
          </a:bodyPr>
          <a:lstStyle/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«Здоровье Столицы» - выставлялась врачебно-сестринская бригада с оборудованием для обследования детей первых трёх лет жизни в парк Зарядье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гор.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рограмме «Год семьи»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Международный день инвалидов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Международный день защиты детей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туберкулёзом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сахарным диабетом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-31546"/>
            <a:ext cx="450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9903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2025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129317" y="1126785"/>
            <a:ext cx="2052306" cy="5506994"/>
            <a:chOff x="3809673" y="1090358"/>
            <a:chExt cx="2052306" cy="550699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Вышло из капитального ремонта головное здание ГБУЗ «ДГП № 30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ДЗМ» по адресу: ул. Поклонная,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д.8к2А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168228" y="1090358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620" y="1250617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4999803" y="1138536"/>
            <a:ext cx="2052228" cy="5495243"/>
            <a:chOff x="1622470" y="1102109"/>
            <a:chExt cx="2052228" cy="549524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2028486" y="1102109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566" y="1308827"/>
              <a:ext cx="783962" cy="783962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4962430" y="3002163"/>
            <a:ext cx="2052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Полный переход на электронную мед. карту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Полностью заработала ЕМИАС «Школа»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290873" y="1656077"/>
            <a:ext cx="2052228" cy="5185162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430010" y="2403464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53500" y="2865129"/>
            <a:ext cx="2052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755374" y="1104771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49" y="1272214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275773" y="1124744"/>
            <a:ext cx="11737303" cy="3312368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31704" y="1290538"/>
            <a:ext cx="1440160" cy="3073572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12603" y="1263840"/>
            <a:ext cx="1440160" cy="3100270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00067" y="1243774"/>
            <a:ext cx="1440160" cy="3078003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227661" y="1274747"/>
            <a:ext cx="1440160" cy="3089363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86542" y="1274747"/>
            <a:ext cx="1440160" cy="3066587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94614" y="1331175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31704" y="1297523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00056" y="1286107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27661" y="126384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135" y="2280857"/>
            <a:ext cx="122413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823611" y="1839178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12603" y="1812480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167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431704" y="1831471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623762" y="1827507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227661" y="1839178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99916" y="3531123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12808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99356" y="3936814"/>
            <a:ext cx="1512168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408009" y="353345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13893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988908" y="3506752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7848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600067" y="3535251"/>
            <a:ext cx="1440160" cy="786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10822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203966" y="3521135"/>
            <a:ext cx="1440160" cy="80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9445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1847338605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62528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1568351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3" y="3413893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015880" y="128981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851411" y="1286107"/>
            <a:ext cx="1440160" cy="3078004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9912424" y="126383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900345" y="1862889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9888729" y="349357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7712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881545" y="2032255"/>
            <a:ext cx="102966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055440" y="2832616"/>
            <a:ext cx="71919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</a:t>
            </a: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1786542" y="2582811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326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3416171" y="2582811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367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988908" y="2582811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166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623762" y="2568888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243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233475" y="25688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203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912424" y="2586101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135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35044478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288" y="4754761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,2%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,2%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педиатров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97,4%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5265881" y="1081465"/>
            <a:ext cx="6840112" cy="578327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5216005" y="404664"/>
            <a:ext cx="6975995" cy="6768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2025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08316" y="260648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086158174"/>
              </p:ext>
            </p:extLst>
          </p:nvPr>
        </p:nvGraphicFramePr>
        <p:xfrm>
          <a:off x="7018742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5265881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767399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2025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066157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5360023" y="2636912"/>
            <a:ext cx="3168352" cy="4104456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760296" y="2687985"/>
            <a:ext cx="3168352" cy="4104456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468035" y="271274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868308" y="271274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381083502"/>
              </p:ext>
            </p:extLst>
          </p:nvPr>
        </p:nvGraphicFramePr>
        <p:xfrm>
          <a:off x="5368839" y="2924944"/>
          <a:ext cx="3159536" cy="363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745929670"/>
              </p:ext>
            </p:extLst>
          </p:nvPr>
        </p:nvGraphicFramePr>
        <p:xfrm>
          <a:off x="8674289" y="2947925"/>
          <a:ext cx="3146347" cy="329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967196" y="6198002"/>
            <a:ext cx="2699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на дому в рамках патронажа 185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рачебные 185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сестринские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6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детскому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" y="-55824"/>
            <a:ext cx="5185421" cy="67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1373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24" y="1371373"/>
            <a:ext cx="662057" cy="662057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049503136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39416" y="3742549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24251" y="2677488"/>
            <a:ext cx="4494825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745860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349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8345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97008" y="5225234"/>
            <a:ext cx="261808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-31546"/>
            <a:ext cx="4909170" cy="68895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86" y="1032819"/>
            <a:ext cx="835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Сироты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21979" y="10174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01358" y="10282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60917" y="1028238"/>
            <a:ext cx="11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113 всего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4396" y="2269471"/>
            <a:ext cx="78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Опека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64144" y="2269471"/>
            <a:ext cx="11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236 всего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95326" y="5821492"/>
            <a:ext cx="25107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5%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–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–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- 0%</a:t>
            </a: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–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64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85165" y="5531323"/>
            <a:ext cx="307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Сироты(по результатам 2025)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585276" y="5821492"/>
            <a:ext cx="25107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8%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–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57%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–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- 0%</a:t>
            </a: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–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9%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784219" y="1791934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59525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3859" y="2492896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56093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94,2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59202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55770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94,2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513715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21026 – 37,7%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30320 – 54,4%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3420 – 6,1%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1004 – 1,8%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2468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93,</a:t>
            </a:r>
            <a:r>
              <a:rPr lang="en-US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2025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 в 2025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20001362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2" name="Шеврон 41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3307</TotalTime>
  <Words>1062</Words>
  <Application>Microsoft Office PowerPoint</Application>
  <PresentationFormat>Широкоэкранный</PresentationFormat>
  <Paragraphs>313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Times New Roman</vt:lpstr>
      <vt:lpstr>Тема Office</vt:lpstr>
      <vt:lpstr>Годовой отчет</vt:lpstr>
      <vt:lpstr>Основные показатели работы</vt:lpstr>
      <vt:lpstr>Презентация PowerPoint</vt:lpstr>
      <vt:lpstr>Посещения поликлиники в 2025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 в 2025 году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</vt:lpstr>
      <vt:lpstr>Медицинские организации оказывают помощь по различным профилям</vt:lpstr>
      <vt:lpstr>Кадры 2025 года</vt:lpstr>
      <vt:lpstr>Участие в массовых акциях</vt:lpstr>
      <vt:lpstr>Мероприятия в поликлиниках, реализованные в 2025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Admin</cp:lastModifiedBy>
  <cp:revision>279</cp:revision>
  <cp:lastPrinted>2025-01-20T09:05:48Z</cp:lastPrinted>
  <dcterms:created xsi:type="dcterms:W3CDTF">2019-02-11T07:19:05Z</dcterms:created>
  <dcterms:modified xsi:type="dcterms:W3CDTF">2026-01-14T09:40:31Z</dcterms:modified>
</cp:coreProperties>
</file>